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Teko"/>
      <p:regular r:id="rId24"/>
      <p:bold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f60VSX9YKVzWyRWcnN1CkWFA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Tek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font" Target="fonts/Teko-bold.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1" name="Google Shape;21;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0"/>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3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1"/>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1"/>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4" name="Shape 24"/>
        <p:cNvGrpSpPr/>
        <p:nvPr/>
      </p:nvGrpSpPr>
      <p:grpSpPr>
        <a:xfrm>
          <a:off x="0" y="0"/>
          <a:ext cx="0" cy="0"/>
          <a:chOff x="0" y="0"/>
          <a:chExt cx="0" cy="0"/>
        </a:xfrm>
      </p:grpSpPr>
      <p:sp>
        <p:nvSpPr>
          <p:cNvPr id="25" name="Google Shape;25;p2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9" name="Google Shape;29;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32" name="Google Shape;32;p2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3" name="Shape 33"/>
        <p:cNvGrpSpPr/>
        <p:nvPr/>
      </p:nvGrpSpPr>
      <p:grpSpPr>
        <a:xfrm>
          <a:off x="0" y="0"/>
          <a:ext cx="0" cy="0"/>
          <a:chOff x="0" y="0"/>
          <a:chExt cx="0" cy="0"/>
        </a:xfrm>
      </p:grpSpPr>
      <p:sp>
        <p:nvSpPr>
          <p:cNvPr id="34" name="Google Shape;34;p2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3"/>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41" name="Google Shape;41;p2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4"/>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24"/>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2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2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2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3" name="Shape 63"/>
        <p:cNvGrpSpPr/>
        <p:nvPr/>
      </p:nvGrpSpPr>
      <p:grpSpPr>
        <a:xfrm>
          <a:off x="0" y="0"/>
          <a:ext cx="0" cy="0"/>
          <a:chOff x="0" y="0"/>
          <a:chExt cx="0" cy="0"/>
        </a:xfrm>
      </p:grpSpPr>
      <p:sp>
        <p:nvSpPr>
          <p:cNvPr id="64" name="Google Shape;64;p2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28"/>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8"/>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8"/>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8"/>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28"/>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28"/>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29"/>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9"/>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9"/>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29"/>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29"/>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0"/>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7" name="Google Shape;17;p20"/>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en.m.wikipedia.org/wiki/The_Economis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
          <p:cNvPicPr preferRelativeResize="0"/>
          <p:nvPr>
            <p:ph idx="1" type="body"/>
          </p:nvPr>
        </p:nvPicPr>
        <p:blipFill rotWithShape="1">
          <a:blip r:embed="rId3">
            <a:alphaModFix/>
          </a:blip>
          <a:srcRect b="0" l="0" r="0" t="0"/>
          <a:stretch/>
        </p:blipFill>
        <p:spPr>
          <a:xfrm>
            <a:off x="609600" y="414867"/>
            <a:ext cx="10972800" cy="56557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0"/>
          <p:cNvPicPr preferRelativeResize="0"/>
          <p:nvPr/>
        </p:nvPicPr>
        <p:blipFill rotWithShape="1">
          <a:blip r:embed="rId3">
            <a:alphaModFix/>
          </a:blip>
          <a:srcRect b="0" l="0" r="0" t="0"/>
          <a:stretch/>
        </p:blipFill>
        <p:spPr>
          <a:xfrm>
            <a:off x="352075" y="1737360"/>
            <a:ext cx="5902874" cy="2772496"/>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6514221" y="2132365"/>
            <a:ext cx="4114128" cy="2050888"/>
          </a:xfrm>
          <a:prstGeom prst="rect">
            <a:avLst/>
          </a:prstGeom>
          <a:noFill/>
          <a:ln>
            <a:noFill/>
          </a:ln>
        </p:spPr>
      </p:pic>
      <p:pic>
        <p:nvPicPr>
          <p:cNvPr id="188" name="Google Shape;188;p10"/>
          <p:cNvPicPr preferRelativeResize="0"/>
          <p:nvPr/>
        </p:nvPicPr>
        <p:blipFill rotWithShape="1">
          <a:blip r:embed="rId5">
            <a:alphaModFix/>
          </a:blip>
          <a:srcRect b="0" l="0" r="0" t="0"/>
          <a:stretch/>
        </p:blipFill>
        <p:spPr>
          <a:xfrm>
            <a:off x="1180401" y="3619286"/>
            <a:ext cx="3933137" cy="3009860"/>
          </a:xfrm>
          <a:prstGeom prst="rect">
            <a:avLst/>
          </a:prstGeom>
          <a:noFill/>
          <a:ln>
            <a:noFill/>
          </a:ln>
        </p:spPr>
      </p:pic>
      <p:sp>
        <p:nvSpPr>
          <p:cNvPr id="189" name="Google Shape;189;p10"/>
          <p:cNvSpPr/>
          <p:nvPr/>
        </p:nvSpPr>
        <p:spPr>
          <a:xfrm flipH="1">
            <a:off x="352075" y="1"/>
            <a:ext cx="6246927" cy="6629146"/>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0"/>
          <p:cNvSpPr/>
          <p:nvPr/>
        </p:nvSpPr>
        <p:spPr>
          <a:xfrm>
            <a:off x="6410720" y="0"/>
            <a:ext cx="5251435" cy="6629146"/>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Teko"/>
              <a:buNone/>
            </a:pPr>
            <a:r>
              <a:rPr lang="en-IN" sz="4000">
                <a:latin typeface="Teko"/>
                <a:ea typeface="Teko"/>
                <a:cs typeface="Teko"/>
                <a:sym typeface="Teko"/>
              </a:rPr>
              <a:t>WHO WERE JABONG’S KEY COMPETITORS ?</a:t>
            </a:r>
            <a:endParaRPr/>
          </a:p>
        </p:txBody>
      </p:sp>
      <p:pic>
        <p:nvPicPr>
          <p:cNvPr id="192" name="Google Shape;192;p10"/>
          <p:cNvPicPr preferRelativeResize="0"/>
          <p:nvPr/>
        </p:nvPicPr>
        <p:blipFill rotWithShape="1">
          <a:blip r:embed="rId6">
            <a:alphaModFix/>
          </a:blip>
          <a:srcRect b="0" l="0" r="0" t="0"/>
          <a:stretch/>
        </p:blipFill>
        <p:spPr>
          <a:xfrm>
            <a:off x="5941864" y="4253741"/>
            <a:ext cx="5480415" cy="13803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1"/>
          <p:cNvPicPr preferRelativeResize="0"/>
          <p:nvPr>
            <p:ph idx="1" type="body"/>
          </p:nvPr>
        </p:nvPicPr>
        <p:blipFill rotWithShape="1">
          <a:blip r:embed="rId3">
            <a:alphaModFix/>
          </a:blip>
          <a:srcRect b="0" l="0" r="0" t="0"/>
          <a:stretch/>
        </p:blipFill>
        <p:spPr>
          <a:xfrm>
            <a:off x="612558" y="417250"/>
            <a:ext cx="10910657" cy="55472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idx="1" type="body"/>
          </p:nvPr>
        </p:nvSpPr>
        <p:spPr>
          <a:xfrm>
            <a:off x="1109708" y="1229403"/>
            <a:ext cx="10517079" cy="4399194"/>
          </a:xfrm>
          <a:prstGeom prst="rect">
            <a:avLst/>
          </a:prstGeom>
          <a:noFill/>
          <a:ln>
            <a:noFill/>
          </a:ln>
        </p:spPr>
        <p:txBody>
          <a:bodyPr anchorCtr="0" anchor="t" bIns="45700" lIns="0" spcFirstLastPara="1" rIns="0" wrap="square" tIns="45700">
            <a:normAutofit fontScale="92500" lnSpcReduction="10000"/>
          </a:bodyPr>
          <a:lstStyle/>
          <a:p>
            <a:pPr indent="-234950" lvl="0" marL="91440" rtl="0" algn="just">
              <a:lnSpc>
                <a:spcPct val="90000"/>
              </a:lnSpc>
              <a:spcBef>
                <a:spcPts val="0"/>
              </a:spcBef>
              <a:spcAft>
                <a:spcPts val="0"/>
              </a:spcAft>
              <a:buSzPct val="100000"/>
              <a:buChar char=" "/>
            </a:pPr>
            <a:r>
              <a:rPr i="0" lang="en-IN" sz="4000">
                <a:solidFill>
                  <a:srgbClr val="000000"/>
                </a:solidFill>
                <a:latin typeface="Teko"/>
                <a:ea typeface="Teko"/>
                <a:cs typeface="Teko"/>
                <a:sym typeface="Teko"/>
              </a:rPr>
              <a:t>POSITION OF JABONG COMPARED TO IT’S COMPETITORS</a:t>
            </a:r>
            <a:endParaRPr/>
          </a:p>
          <a:p>
            <a:pPr indent="-117475" lvl="0" marL="91440" rtl="0" algn="just">
              <a:lnSpc>
                <a:spcPct val="90000"/>
              </a:lnSpc>
              <a:spcBef>
                <a:spcPts val="1400"/>
              </a:spcBef>
              <a:spcAft>
                <a:spcPts val="0"/>
              </a:spcAft>
              <a:buSzPct val="100000"/>
              <a:buChar char=" "/>
            </a:pPr>
            <a:r>
              <a:rPr i="0" lang="en-IN">
                <a:solidFill>
                  <a:srgbClr val="000000"/>
                </a:solidFill>
              </a:rPr>
              <a:t>Jabong's position in the market compared to other competitors varied over time. At its launch, Jabong was considered a strong player in the Indian e-commerce market, but in the years leading up to its acquisition by Flipkart, it struggled to maintain its market share as competition intensified.</a:t>
            </a:r>
            <a:endParaRPr i="0">
              <a:solidFill>
                <a:srgbClr val="000000"/>
              </a:solidFill>
            </a:endParaRPr>
          </a:p>
          <a:p>
            <a:pPr indent="0" lvl="0" marL="91440" rtl="0" algn="just">
              <a:lnSpc>
                <a:spcPct val="90000"/>
              </a:lnSpc>
              <a:spcBef>
                <a:spcPts val="1400"/>
              </a:spcBef>
              <a:spcAft>
                <a:spcPts val="0"/>
              </a:spcAft>
              <a:buSzPct val="100000"/>
              <a:buNone/>
            </a:pPr>
            <a:r>
              <a:t/>
            </a:r>
            <a:endParaRPr>
              <a:solidFill>
                <a:srgbClr val="000000"/>
              </a:solidFill>
              <a:latin typeface="Times New Roman"/>
              <a:ea typeface="Times New Roman"/>
              <a:cs typeface="Times New Roman"/>
              <a:sym typeface="Times New Roman"/>
            </a:endParaRPr>
          </a:p>
          <a:p>
            <a:pPr indent="-234950" lvl="0" marL="91440" rtl="0" algn="l">
              <a:lnSpc>
                <a:spcPct val="90000"/>
              </a:lnSpc>
              <a:spcBef>
                <a:spcPts val="1400"/>
              </a:spcBef>
              <a:spcAft>
                <a:spcPts val="0"/>
              </a:spcAft>
              <a:buSzPct val="100000"/>
              <a:buChar char=" "/>
            </a:pPr>
            <a:r>
              <a:rPr lang="en-IN" sz="4000">
                <a:solidFill>
                  <a:srgbClr val="000000"/>
                </a:solidFill>
                <a:latin typeface="Teko"/>
                <a:ea typeface="Teko"/>
                <a:cs typeface="Teko"/>
                <a:sym typeface="Teko"/>
              </a:rPr>
              <a:t>PR AND MEDIA</a:t>
            </a:r>
            <a:endParaRPr sz="4000">
              <a:solidFill>
                <a:srgbClr val="000000"/>
              </a:solidFill>
              <a:latin typeface="Teko"/>
              <a:ea typeface="Teko"/>
              <a:cs typeface="Teko"/>
              <a:sym typeface="Teko"/>
            </a:endParaRPr>
          </a:p>
          <a:p>
            <a:pPr indent="-117475" lvl="0" marL="91440" rtl="0" algn="l">
              <a:lnSpc>
                <a:spcPct val="90000"/>
              </a:lnSpc>
              <a:spcBef>
                <a:spcPts val="1400"/>
              </a:spcBef>
              <a:spcAft>
                <a:spcPts val="0"/>
              </a:spcAft>
              <a:buSzPct val="100000"/>
              <a:buChar char=" "/>
            </a:pPr>
            <a:r>
              <a:rPr b="0" i="0" lang="en-IN">
                <a:solidFill>
                  <a:srgbClr val="000000"/>
                </a:solidFill>
              </a:rPr>
              <a:t>As for PR and Media, Jabong primarily focused on leveraging digital marketing and social media to increase brand awareness and drive sales. The company also partnered with fashion influencers and celebrities to promote its products and increase its</a:t>
            </a:r>
            <a:r>
              <a:rPr i="0" lang="en-IN">
                <a:solidFill>
                  <a:srgbClr val="000000"/>
                </a:solidFill>
              </a:rPr>
              <a:t> products and increase its reach among target audiences.</a:t>
            </a:r>
            <a:endParaRPr>
              <a:solidFill>
                <a:srgbClr val="000000"/>
              </a:solidFill>
            </a:endParaRPr>
          </a:p>
          <a:p>
            <a:pPr indent="-117475" lvl="0" marL="91440" rtl="0" algn="l">
              <a:lnSpc>
                <a:spcPct val="90000"/>
              </a:lnSpc>
              <a:spcBef>
                <a:spcPts val="1400"/>
              </a:spcBef>
              <a:spcAft>
                <a:spcPts val="0"/>
              </a:spcAft>
              <a:buSzPct val="100000"/>
              <a:buChar char=" "/>
            </a:pPr>
            <a:br>
              <a:rPr lang="en-I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0" lvl="0" marL="91440" rtl="0" algn="just">
              <a:lnSpc>
                <a:spcPct val="90000"/>
              </a:lnSpc>
              <a:spcBef>
                <a:spcPts val="1400"/>
              </a:spcBef>
              <a:spcAft>
                <a:spcPts val="0"/>
              </a:spcAft>
              <a:buSzPct val="100000"/>
              <a:buNone/>
            </a:pPr>
            <a:r>
              <a:t/>
            </a:r>
            <a:endParaRPr>
              <a:solidFill>
                <a:srgbClr val="000000"/>
              </a:solidFill>
              <a:latin typeface="Times New Roman"/>
              <a:ea typeface="Times New Roman"/>
              <a:cs typeface="Times New Roman"/>
              <a:sym typeface="Times New Roman"/>
            </a:endParaRPr>
          </a:p>
        </p:txBody>
      </p:sp>
      <p:sp>
        <p:nvSpPr>
          <p:cNvPr id="203" name="Google Shape;203;p12"/>
          <p:cNvSpPr/>
          <p:nvPr/>
        </p:nvSpPr>
        <p:spPr>
          <a:xfrm>
            <a:off x="6025362" y="0"/>
            <a:ext cx="5819587"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2"/>
          <p:cNvSpPr/>
          <p:nvPr/>
        </p:nvSpPr>
        <p:spPr>
          <a:xfrm>
            <a:off x="347051" y="0"/>
            <a:ext cx="5824616" cy="6858000"/>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3"/>
          <p:cNvPicPr preferRelativeResize="0"/>
          <p:nvPr>
            <p:ph idx="1" type="body"/>
          </p:nvPr>
        </p:nvPicPr>
        <p:blipFill rotWithShape="1">
          <a:blip r:embed="rId3">
            <a:alphaModFix/>
          </a:blip>
          <a:srcRect b="0" l="0" r="0" t="0"/>
          <a:stretch/>
        </p:blipFill>
        <p:spPr>
          <a:xfrm>
            <a:off x="343277" y="511772"/>
            <a:ext cx="11404851" cy="583445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1128942" y="633272"/>
            <a:ext cx="10058400" cy="16093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000"/>
              <a:buFont typeface="Teko"/>
              <a:buNone/>
            </a:pPr>
            <a:r>
              <a:rPr lang="en-IN" sz="4000">
                <a:solidFill>
                  <a:srgbClr val="000000"/>
                </a:solidFill>
                <a:latin typeface="Teko"/>
                <a:ea typeface="Teko"/>
                <a:cs typeface="Teko"/>
                <a:sym typeface="Teko"/>
              </a:rPr>
              <a:t>POSSIBLE CAUSES OF JABONG’S FAILURE</a:t>
            </a:r>
            <a:br>
              <a:rPr lang="en-IN" sz="3200">
                <a:solidFill>
                  <a:srgbClr val="000000"/>
                </a:solidFill>
                <a:latin typeface="Times New Roman"/>
                <a:ea typeface="Times New Roman"/>
                <a:cs typeface="Times New Roman"/>
                <a:sym typeface="Times New Roman"/>
              </a:rPr>
            </a:br>
            <a:endParaRPr sz="3200"/>
          </a:p>
        </p:txBody>
      </p:sp>
      <p:sp>
        <p:nvSpPr>
          <p:cNvPr id="215" name="Google Shape;215;p14"/>
          <p:cNvSpPr txBox="1"/>
          <p:nvPr>
            <p:ph idx="1" type="body"/>
          </p:nvPr>
        </p:nvSpPr>
        <p:spPr>
          <a:xfrm>
            <a:off x="1066798" y="1882416"/>
            <a:ext cx="10058400" cy="4050792"/>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b="0" i="0" lang="en-IN">
                <a:solidFill>
                  <a:srgbClr val="000000"/>
                </a:solidFill>
              </a:rPr>
              <a:t>The failure of Jabong can be attributed to a combination of factors, including the emergence of new competitors in the market, PR or media reputation damage, socioeconomic causes, and poor business decisions made to cope with market demand. There could be four major causes like -</a:t>
            </a:r>
            <a:endParaRPr/>
          </a:p>
          <a:p>
            <a:pPr indent="-127000" lvl="0" marL="91440" rtl="0" algn="l">
              <a:lnSpc>
                <a:spcPct val="90000"/>
              </a:lnSpc>
              <a:spcBef>
                <a:spcPts val="1400"/>
              </a:spcBef>
              <a:spcAft>
                <a:spcPts val="0"/>
              </a:spcAft>
              <a:buSzPts val="2000"/>
              <a:buFont typeface="Noto Sans Symbols"/>
              <a:buChar char="▪"/>
            </a:pPr>
            <a:r>
              <a:rPr b="0" i="0" lang="en-IN">
                <a:solidFill>
                  <a:srgbClr val="000000"/>
                </a:solidFill>
              </a:rPr>
              <a:t> New competitor in Market</a:t>
            </a:r>
            <a:endParaRPr/>
          </a:p>
          <a:p>
            <a:pPr indent="-127000" lvl="0" marL="91440" rtl="0" algn="l">
              <a:lnSpc>
                <a:spcPct val="90000"/>
              </a:lnSpc>
              <a:spcBef>
                <a:spcPts val="1400"/>
              </a:spcBef>
              <a:spcAft>
                <a:spcPts val="0"/>
              </a:spcAft>
              <a:buSzPts val="2000"/>
              <a:buFont typeface="Noto Sans Symbols"/>
              <a:buChar char="▪"/>
            </a:pPr>
            <a:r>
              <a:rPr b="0" i="0" lang="en-IN">
                <a:solidFill>
                  <a:srgbClr val="000000"/>
                </a:solidFill>
              </a:rPr>
              <a:t> PR or Media reputation damage</a:t>
            </a:r>
            <a:endParaRPr/>
          </a:p>
          <a:p>
            <a:pPr indent="-127000" lvl="0" marL="91440" rtl="0" algn="l">
              <a:lnSpc>
                <a:spcPct val="90000"/>
              </a:lnSpc>
              <a:spcBef>
                <a:spcPts val="1400"/>
              </a:spcBef>
              <a:spcAft>
                <a:spcPts val="0"/>
              </a:spcAft>
              <a:buSzPts val="2000"/>
              <a:buFont typeface="Noto Sans Symbols"/>
              <a:buChar char="▪"/>
            </a:pPr>
            <a:r>
              <a:rPr b="0" i="0" lang="en-IN">
                <a:solidFill>
                  <a:srgbClr val="000000"/>
                </a:solidFill>
              </a:rPr>
              <a:t> Socioeconomic causes</a:t>
            </a:r>
            <a:endParaRPr>
              <a:solidFill>
                <a:srgbClr val="000000"/>
              </a:solidFill>
            </a:endParaRPr>
          </a:p>
          <a:p>
            <a:pPr indent="-127000" lvl="0" marL="91440" rtl="0" algn="l">
              <a:lnSpc>
                <a:spcPct val="90000"/>
              </a:lnSpc>
              <a:spcBef>
                <a:spcPts val="1400"/>
              </a:spcBef>
              <a:spcAft>
                <a:spcPts val="0"/>
              </a:spcAft>
              <a:buSzPts val="2000"/>
              <a:buFont typeface="Noto Sans Symbols"/>
              <a:buChar char="▪"/>
            </a:pPr>
            <a:r>
              <a:rPr b="0" i="0" lang="en-IN">
                <a:solidFill>
                  <a:srgbClr val="000000"/>
                </a:solidFill>
              </a:rPr>
              <a:t> Business Decisions to cope up with the market demand</a:t>
            </a:r>
            <a:br>
              <a:rPr lang="en-IN">
                <a:solidFill>
                  <a:srgbClr val="000000"/>
                </a:solidFill>
              </a:rPr>
            </a:br>
            <a:endParaRPr>
              <a:solidFill>
                <a:srgbClr val="000000"/>
              </a:solidFill>
            </a:endParaRPr>
          </a:p>
          <a:p>
            <a:pPr indent="0" lvl="0" marL="91440" rtl="0" algn="l">
              <a:lnSpc>
                <a:spcPct val="90000"/>
              </a:lnSpc>
              <a:spcBef>
                <a:spcPts val="1400"/>
              </a:spcBef>
              <a:spcAft>
                <a:spcPts val="0"/>
              </a:spcAft>
              <a:buSzPts val="2000"/>
              <a:buNone/>
            </a:pPr>
            <a:r>
              <a:t/>
            </a:r>
            <a:endParaRPr>
              <a:solidFill>
                <a:srgbClr val="000000"/>
              </a:solidFill>
              <a:latin typeface="Helvetica Neue"/>
              <a:ea typeface="Helvetica Neue"/>
              <a:cs typeface="Helvetica Neue"/>
              <a:sym typeface="Helvetica Neue"/>
            </a:endParaRPr>
          </a:p>
          <a:p>
            <a:pPr indent="0" lvl="0" marL="91440" rtl="0" algn="l">
              <a:lnSpc>
                <a:spcPct val="90000"/>
              </a:lnSpc>
              <a:spcBef>
                <a:spcPts val="1400"/>
              </a:spcBef>
              <a:spcAft>
                <a:spcPts val="0"/>
              </a:spcAft>
              <a:buSzPts val="2000"/>
              <a:buNone/>
            </a:pPr>
            <a:r>
              <a:t/>
            </a:r>
            <a:endParaRPr/>
          </a:p>
        </p:txBody>
      </p:sp>
      <p:sp>
        <p:nvSpPr>
          <p:cNvPr id="216" name="Google Shape;216;p14"/>
          <p:cNvSpPr/>
          <p:nvPr/>
        </p:nvSpPr>
        <p:spPr>
          <a:xfrm flipH="1">
            <a:off x="409919" y="0"/>
            <a:ext cx="5686079"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4"/>
          <p:cNvSpPr/>
          <p:nvPr/>
        </p:nvSpPr>
        <p:spPr>
          <a:xfrm>
            <a:off x="6095999" y="0"/>
            <a:ext cx="5686080"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idx="1" type="body"/>
          </p:nvPr>
        </p:nvSpPr>
        <p:spPr>
          <a:xfrm>
            <a:off x="157447" y="479394"/>
            <a:ext cx="11632100" cy="6204411"/>
          </a:xfrm>
          <a:prstGeom prst="rect">
            <a:avLst/>
          </a:prstGeom>
          <a:noFill/>
          <a:ln>
            <a:noFill/>
          </a:ln>
        </p:spPr>
        <p:txBody>
          <a:bodyPr anchorCtr="0" anchor="t" bIns="45700" lIns="0" spcFirstLastPara="1" rIns="0" wrap="square" tIns="45700">
            <a:normAutofit fontScale="92500" lnSpcReduction="20000"/>
          </a:bodyPr>
          <a:lstStyle/>
          <a:p>
            <a:pPr indent="-129222" lvl="0" marL="91440" rtl="0" algn="l">
              <a:lnSpc>
                <a:spcPct val="90000"/>
              </a:lnSpc>
              <a:spcBef>
                <a:spcPts val="0"/>
              </a:spcBef>
              <a:spcAft>
                <a:spcPts val="0"/>
              </a:spcAft>
              <a:buSzPct val="100000"/>
              <a:buChar char=" "/>
            </a:pPr>
            <a:r>
              <a:rPr b="1" i="0" lang="en-IN" sz="2200">
                <a:solidFill>
                  <a:srgbClr val="000000"/>
                </a:solidFill>
                <a:latin typeface="Teko"/>
                <a:ea typeface="Teko"/>
                <a:cs typeface="Teko"/>
                <a:sym typeface="Teko"/>
              </a:rPr>
              <a:t>New Competitors: </a:t>
            </a:r>
            <a:endParaRPr/>
          </a:p>
          <a:p>
            <a:pPr indent="-129222" lvl="0" marL="91440" rtl="0" algn="l">
              <a:lnSpc>
                <a:spcPct val="90000"/>
              </a:lnSpc>
              <a:spcBef>
                <a:spcPts val="1400"/>
              </a:spcBef>
              <a:spcAft>
                <a:spcPts val="0"/>
              </a:spcAft>
              <a:buSzPct val="100000"/>
              <a:buChar char=" "/>
            </a:pPr>
            <a:r>
              <a:rPr b="0" i="0" lang="en-IN" sz="2200">
                <a:solidFill>
                  <a:srgbClr val="000000"/>
                </a:solidFill>
              </a:rPr>
              <a:t>The Indian e-commerce market was highly competitive, and new players entered the market regularly. Jabong struggled to maintain its market share as competition intensified.</a:t>
            </a:r>
            <a:endParaRPr/>
          </a:p>
          <a:p>
            <a:pPr indent="-129222" lvl="0" marL="91440" rtl="0" algn="l">
              <a:lnSpc>
                <a:spcPct val="90000"/>
              </a:lnSpc>
              <a:spcBef>
                <a:spcPts val="1400"/>
              </a:spcBef>
              <a:spcAft>
                <a:spcPts val="0"/>
              </a:spcAft>
              <a:buSzPct val="100000"/>
              <a:buChar char=" "/>
            </a:pPr>
            <a:r>
              <a:rPr lang="en-IN" sz="2200">
                <a:solidFill>
                  <a:srgbClr val="000000"/>
                </a:solidFill>
              </a:rPr>
              <a:t>It also did’nt have a USP(Unique Selling Product).</a:t>
            </a:r>
            <a:endParaRPr/>
          </a:p>
          <a:p>
            <a:pPr indent="-129222" lvl="0" marL="91440" rtl="0" algn="l">
              <a:lnSpc>
                <a:spcPct val="90000"/>
              </a:lnSpc>
              <a:spcBef>
                <a:spcPts val="1400"/>
              </a:spcBef>
              <a:spcAft>
                <a:spcPts val="0"/>
              </a:spcAft>
              <a:buSzPct val="100000"/>
              <a:buChar char=" "/>
            </a:pPr>
            <a:r>
              <a:rPr b="1" i="0" lang="en-IN" sz="2200">
                <a:solidFill>
                  <a:srgbClr val="000000"/>
                </a:solidFill>
                <a:latin typeface="Teko"/>
                <a:ea typeface="Teko"/>
                <a:cs typeface="Teko"/>
                <a:sym typeface="Teko"/>
              </a:rPr>
              <a:t>PR or Media Reputation Damage:</a:t>
            </a:r>
            <a:endParaRPr/>
          </a:p>
          <a:p>
            <a:pPr indent="-129222" lvl="0" marL="91440" rtl="0" algn="l">
              <a:lnSpc>
                <a:spcPct val="90000"/>
              </a:lnSpc>
              <a:spcBef>
                <a:spcPts val="1400"/>
              </a:spcBef>
              <a:spcAft>
                <a:spcPts val="0"/>
              </a:spcAft>
              <a:buSzPct val="100000"/>
              <a:buChar char=" "/>
            </a:pPr>
            <a:r>
              <a:rPr b="0" i="0" lang="en-IN" sz="2200">
                <a:solidFill>
                  <a:srgbClr val="000000"/>
                </a:solidFill>
              </a:rPr>
              <a:t> Jabong struggled with negative publicity and a damaged reputation in the media. This may have contributed to a decline in customer trust and loyalty.</a:t>
            </a:r>
            <a:endParaRPr sz="2200">
              <a:solidFill>
                <a:srgbClr val="000000"/>
              </a:solidFill>
            </a:endParaRPr>
          </a:p>
          <a:p>
            <a:pPr indent="-129222" lvl="0" marL="91440" rtl="0" algn="l">
              <a:lnSpc>
                <a:spcPct val="90000"/>
              </a:lnSpc>
              <a:spcBef>
                <a:spcPts val="1400"/>
              </a:spcBef>
              <a:spcAft>
                <a:spcPts val="0"/>
              </a:spcAft>
              <a:buSzPct val="100000"/>
              <a:buChar char=" "/>
            </a:pPr>
            <a:r>
              <a:rPr b="1" i="0" lang="en-IN" sz="2200">
                <a:solidFill>
                  <a:srgbClr val="000000"/>
                </a:solidFill>
                <a:latin typeface="Teko"/>
                <a:ea typeface="Teko"/>
                <a:cs typeface="Teko"/>
                <a:sym typeface="Teko"/>
              </a:rPr>
              <a:t>Socioeconomic Causes: </a:t>
            </a:r>
            <a:endParaRPr/>
          </a:p>
          <a:p>
            <a:pPr indent="-129222" lvl="0" marL="91440" rtl="0" algn="l">
              <a:lnSpc>
                <a:spcPct val="90000"/>
              </a:lnSpc>
              <a:spcBef>
                <a:spcPts val="1400"/>
              </a:spcBef>
              <a:spcAft>
                <a:spcPts val="0"/>
              </a:spcAft>
              <a:buSzPct val="100000"/>
              <a:buChar char=" "/>
            </a:pPr>
            <a:r>
              <a:rPr b="0" i="0" lang="en-IN" sz="2200">
                <a:solidFill>
                  <a:srgbClr val="000000"/>
                </a:solidFill>
              </a:rPr>
              <a:t>The Indian e-commerce market faced a number of socioeconomic challenges, including poor logistics and delivery infrastructure, which made it difficult for Jabong to maintain the level of service and customer satisfaction that it needed to remain competitive</a:t>
            </a:r>
            <a:endParaRPr sz="2200">
              <a:solidFill>
                <a:srgbClr val="000000"/>
              </a:solidFill>
            </a:endParaRPr>
          </a:p>
          <a:p>
            <a:pPr indent="-129222" lvl="0" marL="91440" rtl="0" algn="l">
              <a:lnSpc>
                <a:spcPct val="90000"/>
              </a:lnSpc>
              <a:spcBef>
                <a:spcPts val="1400"/>
              </a:spcBef>
              <a:spcAft>
                <a:spcPts val="0"/>
              </a:spcAft>
              <a:buSzPct val="100000"/>
              <a:buChar char=" "/>
            </a:pPr>
            <a:r>
              <a:rPr b="1" i="0" lang="en-IN" sz="2200">
                <a:solidFill>
                  <a:srgbClr val="000000"/>
                </a:solidFill>
                <a:latin typeface="Teko"/>
                <a:ea typeface="Teko"/>
                <a:cs typeface="Teko"/>
                <a:sym typeface="Teko"/>
              </a:rPr>
              <a:t>Business Decisions:</a:t>
            </a:r>
            <a:endParaRPr/>
          </a:p>
          <a:p>
            <a:pPr indent="-129222" lvl="0" marL="91440" rtl="0" algn="l">
              <a:lnSpc>
                <a:spcPct val="90000"/>
              </a:lnSpc>
              <a:spcBef>
                <a:spcPts val="1400"/>
              </a:spcBef>
              <a:spcAft>
                <a:spcPts val="0"/>
              </a:spcAft>
              <a:buSzPct val="100000"/>
              <a:buChar char=" "/>
            </a:pPr>
            <a:r>
              <a:rPr b="0" i="0" lang="en-IN" sz="2200">
                <a:solidFill>
                  <a:srgbClr val="000000"/>
                </a:solidFill>
              </a:rPr>
              <a:t> Jabong struggled to keep up with the market demand. Business decisions like not keeping up with the market trends, not expanding the product line, not focusing on customer service, and not being able to sustain with the price war were some of the reasons for its failure.</a:t>
            </a:r>
            <a:endParaRPr/>
          </a:p>
          <a:p>
            <a:pPr indent="-129222" lvl="0" marL="91440" rtl="0" algn="l">
              <a:lnSpc>
                <a:spcPct val="90000"/>
              </a:lnSpc>
              <a:spcBef>
                <a:spcPts val="1400"/>
              </a:spcBef>
              <a:spcAft>
                <a:spcPts val="0"/>
              </a:spcAft>
              <a:buSzPct val="100000"/>
              <a:buChar char=" "/>
            </a:pPr>
            <a:r>
              <a:rPr lang="en-IN" sz="2200">
                <a:solidFill>
                  <a:srgbClr val="000000"/>
                </a:solidFill>
              </a:rPr>
              <a:t>All the founders left too frequently which lead to the overall imbalance in the company.</a:t>
            </a:r>
            <a:endParaRPr/>
          </a:p>
          <a:p>
            <a:pPr indent="-129222" lvl="0" marL="91440" rtl="0" algn="l">
              <a:lnSpc>
                <a:spcPct val="90000"/>
              </a:lnSpc>
              <a:spcBef>
                <a:spcPts val="1400"/>
              </a:spcBef>
              <a:spcAft>
                <a:spcPts val="0"/>
              </a:spcAft>
              <a:buSzPct val="100000"/>
              <a:buChar char=" "/>
            </a:pPr>
            <a:r>
              <a:rPr b="0" i="0" lang="en-IN" sz="2200">
                <a:solidFill>
                  <a:srgbClr val="000000"/>
                </a:solidFill>
              </a:rPr>
              <a:t>Overall, Jabong's failure can be attributed to a combination of internal and external factors, including intense competition, poor business decisions, and socioeconomic challenges.</a:t>
            </a:r>
            <a:br>
              <a:rPr lang="en-I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p:txBody>
      </p:sp>
      <p:sp>
        <p:nvSpPr>
          <p:cNvPr id="223" name="Google Shape;223;p15"/>
          <p:cNvSpPr/>
          <p:nvPr/>
        </p:nvSpPr>
        <p:spPr>
          <a:xfrm>
            <a:off x="6025362" y="0"/>
            <a:ext cx="6009189"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5"/>
          <p:cNvSpPr/>
          <p:nvPr/>
        </p:nvSpPr>
        <p:spPr>
          <a:xfrm>
            <a:off x="157446" y="0"/>
            <a:ext cx="6014221" cy="6858000"/>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6"/>
          <p:cNvSpPr txBox="1"/>
          <p:nvPr>
            <p:ph type="title"/>
          </p:nvPr>
        </p:nvSpPr>
        <p:spPr>
          <a:xfrm>
            <a:off x="628713" y="1376039"/>
            <a:ext cx="10058400" cy="1428474"/>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0000"/>
              </a:buClr>
              <a:buSzPts val="4000"/>
              <a:buFont typeface="Teko"/>
              <a:buNone/>
            </a:pPr>
            <a:r>
              <a:rPr lang="en-IN" sz="4000">
                <a:solidFill>
                  <a:srgbClr val="000000"/>
                </a:solidFill>
                <a:latin typeface="Teko"/>
                <a:ea typeface="Teko"/>
                <a:cs typeface="Teko"/>
                <a:sym typeface="Teko"/>
              </a:rPr>
              <a:t>WHAT COULD HAVE BEEN DONE DIFFERENTLY ?</a:t>
            </a:r>
            <a:br>
              <a:rPr lang="en-IN" sz="3600">
                <a:solidFill>
                  <a:srgbClr val="000000"/>
                </a:solidFill>
                <a:latin typeface="Times New Roman"/>
                <a:ea typeface="Times New Roman"/>
                <a:cs typeface="Times New Roman"/>
                <a:sym typeface="Times New Roman"/>
              </a:rPr>
            </a:br>
            <a:br>
              <a:rPr lang="en-IN" sz="3600">
                <a:solidFill>
                  <a:srgbClr val="000000"/>
                </a:solidFill>
                <a:latin typeface="Times New Roman"/>
                <a:ea typeface="Times New Roman"/>
                <a:cs typeface="Times New Roman"/>
                <a:sym typeface="Times New Roman"/>
              </a:rPr>
            </a:br>
            <a:br>
              <a:rPr lang="en-IN" sz="3600">
                <a:solidFill>
                  <a:srgbClr val="000000"/>
                </a:solidFill>
                <a:latin typeface="Times New Roman"/>
                <a:ea typeface="Times New Roman"/>
                <a:cs typeface="Times New Roman"/>
                <a:sym typeface="Times New Roman"/>
              </a:rPr>
            </a:br>
            <a:endParaRPr sz="3600"/>
          </a:p>
        </p:txBody>
      </p:sp>
      <p:sp>
        <p:nvSpPr>
          <p:cNvPr id="230" name="Google Shape;230;p16"/>
          <p:cNvSpPr txBox="1"/>
          <p:nvPr>
            <p:ph idx="1" type="body"/>
          </p:nvPr>
        </p:nvSpPr>
        <p:spPr>
          <a:xfrm>
            <a:off x="628713" y="1307722"/>
            <a:ext cx="10336070" cy="5419505"/>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b="1" i="0">
              <a:solidFill>
                <a:srgbClr val="000000"/>
              </a:solidFill>
              <a:latin typeface="Times New Roman"/>
              <a:ea typeface="Times New Roman"/>
              <a:cs typeface="Times New Roman"/>
              <a:sym typeface="Times New Roman"/>
            </a:endParaRPr>
          </a:p>
          <a:p>
            <a:pPr indent="-127000" lvl="0" marL="91440" rtl="0" algn="l">
              <a:lnSpc>
                <a:spcPct val="90000"/>
              </a:lnSpc>
              <a:spcBef>
                <a:spcPts val="1400"/>
              </a:spcBef>
              <a:spcAft>
                <a:spcPts val="0"/>
              </a:spcAft>
              <a:buSzPts val="2000"/>
              <a:buChar char=" "/>
            </a:pPr>
            <a:r>
              <a:rPr b="1" i="0" lang="en-IN">
                <a:solidFill>
                  <a:srgbClr val="000000"/>
                </a:solidFill>
              </a:rPr>
              <a:t>Imagine we are a key decision maker for Jabong, What could you have done differently that could have saved the business</a:t>
            </a:r>
            <a:r>
              <a:rPr b="0" i="0" lang="en-IN">
                <a:solidFill>
                  <a:srgbClr val="000000"/>
                </a:solidFill>
              </a:rPr>
              <a:t>.</a:t>
            </a:r>
            <a:endParaRPr>
              <a:solidFill>
                <a:srgbClr val="000000"/>
              </a:solidFill>
            </a:endParaRPr>
          </a:p>
          <a:p>
            <a:pPr indent="-127000" lvl="0" marL="91440" rtl="0" algn="l">
              <a:lnSpc>
                <a:spcPct val="90000"/>
              </a:lnSpc>
              <a:spcBef>
                <a:spcPts val="1400"/>
              </a:spcBef>
              <a:spcAft>
                <a:spcPts val="0"/>
              </a:spcAft>
              <a:buSzPts val="2000"/>
              <a:buChar char=" "/>
            </a:pPr>
            <a:r>
              <a:rPr b="1" i="0" lang="en-IN">
                <a:solidFill>
                  <a:srgbClr val="000000"/>
                </a:solidFill>
              </a:rPr>
              <a:t>If I were a key decision maker for Jabong, some actions I could have taken to potentially to save the business would  include</a:t>
            </a:r>
            <a:r>
              <a:rPr b="1" lang="en-IN">
                <a:solidFill>
                  <a:srgbClr val="000000"/>
                </a:solidFill>
              </a:rPr>
              <a:t> -</a:t>
            </a:r>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Focusing on customer experience</a:t>
            </a:r>
            <a:endParaRPr>
              <a:solidFill>
                <a:srgbClr val="000000"/>
              </a:solidFill>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Innovation and Diversifying product line</a:t>
            </a:r>
            <a:endParaRPr>
              <a:solidFill>
                <a:srgbClr val="000000"/>
              </a:solidFill>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Investing in Marketing and Branding</a:t>
            </a:r>
            <a:endParaRPr>
              <a:solidFill>
                <a:srgbClr val="000000"/>
              </a:solidFill>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Building strong partnerships</a:t>
            </a:r>
            <a:endParaRPr>
              <a:solidFill>
                <a:srgbClr val="000000"/>
              </a:solidFill>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Cost optimization </a:t>
            </a:r>
            <a:endParaRPr/>
          </a:p>
          <a:p>
            <a:pPr indent="-127000" lvl="0" marL="91440" rtl="0" algn="l">
              <a:lnSpc>
                <a:spcPct val="90000"/>
              </a:lnSpc>
              <a:spcBef>
                <a:spcPts val="1400"/>
              </a:spcBef>
              <a:spcAft>
                <a:spcPts val="0"/>
              </a:spcAft>
              <a:buSzPts val="2000"/>
              <a:buFont typeface="Noto Sans Symbols"/>
              <a:buChar char="▪"/>
            </a:pPr>
            <a:r>
              <a:rPr i="0" lang="en-IN">
                <a:solidFill>
                  <a:srgbClr val="000000"/>
                </a:solidFill>
              </a:rPr>
              <a:t> Developing a robust and efficient supply chain</a:t>
            </a:r>
            <a:endParaRPr>
              <a:solidFill>
                <a:srgbClr val="000000"/>
              </a:solidFill>
            </a:endParaRPr>
          </a:p>
          <a:p>
            <a:pPr indent="0" lvl="0" marL="91440" rtl="0" algn="l">
              <a:lnSpc>
                <a:spcPct val="90000"/>
              </a:lnSpc>
              <a:spcBef>
                <a:spcPts val="1400"/>
              </a:spcBef>
              <a:spcAft>
                <a:spcPts val="0"/>
              </a:spcAft>
              <a:buSzPts val="2000"/>
              <a:buNone/>
            </a:pPr>
            <a:r>
              <a:t/>
            </a:r>
            <a:endParaRPr>
              <a:solidFill>
                <a:srgbClr val="000000"/>
              </a:solidFill>
              <a:latin typeface="Helvetica Neue"/>
              <a:ea typeface="Helvetica Neue"/>
              <a:cs typeface="Helvetica Neue"/>
              <a:sym typeface="Helvetica Neue"/>
            </a:endParaRPr>
          </a:p>
          <a:p>
            <a:pPr indent="0" lvl="0" marL="91440" rtl="0" algn="l">
              <a:lnSpc>
                <a:spcPct val="90000"/>
              </a:lnSpc>
              <a:spcBef>
                <a:spcPts val="1400"/>
              </a:spcBef>
              <a:spcAft>
                <a:spcPts val="0"/>
              </a:spcAft>
              <a:buSzPts val="2000"/>
              <a:buNone/>
            </a:pPr>
            <a:r>
              <a:t/>
            </a:r>
            <a:endParaRPr>
              <a:solidFill>
                <a:srgbClr val="000000"/>
              </a:solidFill>
              <a:latin typeface="Helvetica Neue"/>
              <a:ea typeface="Helvetica Neue"/>
              <a:cs typeface="Helvetica Neue"/>
              <a:sym typeface="Helvetica Neue"/>
            </a:endParaRPr>
          </a:p>
          <a:p>
            <a:pPr indent="0" lvl="0" marL="91440" rtl="0" algn="l">
              <a:lnSpc>
                <a:spcPct val="90000"/>
              </a:lnSpc>
              <a:spcBef>
                <a:spcPts val="1400"/>
              </a:spcBef>
              <a:spcAft>
                <a:spcPts val="0"/>
              </a:spcAft>
              <a:buSzPts val="2000"/>
              <a:buNone/>
            </a:pPr>
            <a:r>
              <a:t/>
            </a:r>
            <a:endParaRPr>
              <a:solidFill>
                <a:srgbClr val="000000"/>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
        <p:nvSpPr>
          <p:cNvPr id="231" name="Google Shape;231;p16"/>
          <p:cNvSpPr/>
          <p:nvPr/>
        </p:nvSpPr>
        <p:spPr>
          <a:xfrm>
            <a:off x="6096000" y="0"/>
            <a:ext cx="5660931"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6"/>
          <p:cNvSpPr/>
          <p:nvPr/>
        </p:nvSpPr>
        <p:spPr>
          <a:xfrm>
            <a:off x="435070" y="0"/>
            <a:ext cx="5736600" cy="6858000"/>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7"/>
          <p:cNvSpPr txBox="1"/>
          <p:nvPr>
            <p:ph idx="1" type="body"/>
          </p:nvPr>
        </p:nvSpPr>
        <p:spPr>
          <a:xfrm>
            <a:off x="488103" y="423751"/>
            <a:ext cx="11194911" cy="6010495"/>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IN">
                <a:solidFill>
                  <a:srgbClr val="000000"/>
                </a:solidFill>
              </a:rPr>
              <a:t>Focusing on customer experience: </a:t>
            </a:r>
            <a:endParaRPr b="1">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Prioritizing customer satisfaction and experience could have helped Jabong to build and maintain a loyal customer base. This could have been achieved by investing in better logistics and delivery infrastructure, and by providing better customer service.</a:t>
            </a:r>
            <a:endParaRPr/>
          </a:p>
          <a:p>
            <a:pPr indent="0" lvl="0" marL="91440" rtl="0" algn="l">
              <a:lnSpc>
                <a:spcPct val="90000"/>
              </a:lnSpc>
              <a:spcBef>
                <a:spcPts val="1400"/>
              </a:spcBef>
              <a:spcAft>
                <a:spcPts val="0"/>
              </a:spcAft>
              <a:buSzPts val="2000"/>
              <a:buNone/>
            </a:pPr>
            <a:r>
              <a:t/>
            </a:r>
            <a:endParaRPr>
              <a:solidFill>
                <a:srgbClr val="000000"/>
              </a:solidFill>
            </a:endParaRPr>
          </a:p>
          <a:p>
            <a:pPr indent="-127000" lvl="0" marL="91440" rtl="0" algn="l">
              <a:lnSpc>
                <a:spcPct val="90000"/>
              </a:lnSpc>
              <a:spcBef>
                <a:spcPts val="1400"/>
              </a:spcBef>
              <a:spcAft>
                <a:spcPts val="0"/>
              </a:spcAft>
              <a:buSzPts val="2000"/>
              <a:buChar char=" "/>
            </a:pPr>
            <a:r>
              <a:rPr b="1" i="0" lang="en-IN">
                <a:solidFill>
                  <a:srgbClr val="000000"/>
                </a:solidFill>
              </a:rPr>
              <a:t>Innovation and Diversifying product line: </a:t>
            </a:r>
            <a:endParaRPr b="1">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Diversifying product line, keep an eye on market trends and introducing new products and services that align with those trends could have helped Jabong to attract new customers and retain existing ones</a:t>
            </a:r>
            <a:endParaRPr/>
          </a:p>
          <a:p>
            <a:pPr indent="0" lvl="0" marL="91440" rtl="0" algn="l">
              <a:lnSpc>
                <a:spcPct val="90000"/>
              </a:lnSpc>
              <a:spcBef>
                <a:spcPts val="1400"/>
              </a:spcBef>
              <a:spcAft>
                <a:spcPts val="0"/>
              </a:spcAft>
              <a:buSzPts val="2000"/>
              <a:buNone/>
            </a:pPr>
            <a:r>
              <a:t/>
            </a:r>
            <a:endParaRPr>
              <a:solidFill>
                <a:srgbClr val="000000"/>
              </a:solidFill>
            </a:endParaRPr>
          </a:p>
          <a:p>
            <a:pPr indent="-127000" lvl="0" marL="91440" rtl="0" algn="l">
              <a:lnSpc>
                <a:spcPct val="90000"/>
              </a:lnSpc>
              <a:spcBef>
                <a:spcPts val="1400"/>
              </a:spcBef>
              <a:spcAft>
                <a:spcPts val="0"/>
              </a:spcAft>
              <a:buSzPts val="2000"/>
              <a:buChar char=" "/>
            </a:pPr>
            <a:r>
              <a:rPr b="1" i="0" lang="en-IN">
                <a:solidFill>
                  <a:srgbClr val="000000"/>
                </a:solidFill>
              </a:rPr>
              <a:t>Investing in Marketing and Branding:</a:t>
            </a:r>
            <a:endParaRPr b="1">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Investing in marketing and branding efforts to build a strong, positive reputation and increase brand awareness could have helped Jabong to stand out in a crowded marketplace.</a:t>
            </a:r>
            <a:br>
              <a:rPr lang="en-I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solidFill>
                <a:srgbClr val="000000"/>
              </a:solidFill>
              <a:latin typeface="Times New Roman"/>
              <a:ea typeface="Times New Roman"/>
              <a:cs typeface="Times New Roman"/>
              <a:sym typeface="Times New Roman"/>
            </a:endParaRPr>
          </a:p>
        </p:txBody>
      </p:sp>
      <p:sp>
        <p:nvSpPr>
          <p:cNvPr id="238" name="Google Shape;238;p17"/>
          <p:cNvSpPr/>
          <p:nvPr/>
        </p:nvSpPr>
        <p:spPr>
          <a:xfrm>
            <a:off x="412436" y="0"/>
            <a:ext cx="5759231" cy="6858000"/>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7"/>
          <p:cNvSpPr/>
          <p:nvPr/>
        </p:nvSpPr>
        <p:spPr>
          <a:xfrm>
            <a:off x="6096001" y="0"/>
            <a:ext cx="5683564" cy="6857999"/>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8"/>
          <p:cNvSpPr txBox="1"/>
          <p:nvPr>
            <p:ph idx="1" type="body"/>
          </p:nvPr>
        </p:nvSpPr>
        <p:spPr>
          <a:xfrm>
            <a:off x="632706" y="462279"/>
            <a:ext cx="11077921" cy="608594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IN">
                <a:solidFill>
                  <a:srgbClr val="000000"/>
                </a:solidFill>
              </a:rPr>
              <a:t>Building strong partnerships: </a:t>
            </a:r>
            <a:endParaRPr/>
          </a:p>
          <a:p>
            <a:pPr indent="-127000" lvl="0" marL="91440" rtl="0" algn="l">
              <a:lnSpc>
                <a:spcPct val="90000"/>
              </a:lnSpc>
              <a:spcBef>
                <a:spcPts val="1400"/>
              </a:spcBef>
              <a:spcAft>
                <a:spcPts val="0"/>
              </a:spcAft>
              <a:buSzPts val="2000"/>
              <a:buChar char=" "/>
            </a:pPr>
            <a:r>
              <a:rPr b="0" i="0" lang="en-IN">
                <a:solidFill>
                  <a:srgbClr val="000000"/>
                </a:solidFill>
              </a:rPr>
              <a:t>Building strong partnerships with other companies, such as fashion brands, retailers, and technology companies, could have helped Jabong to gain access to new markets and customers, as well as to leverage the expertise and resources of those partners.</a:t>
            </a:r>
            <a:endParaRPr>
              <a:solidFill>
                <a:srgbClr val="000000"/>
              </a:solidFill>
            </a:endParaRPr>
          </a:p>
          <a:p>
            <a:pPr indent="-127000" lvl="0" marL="91440" rtl="0" algn="l">
              <a:lnSpc>
                <a:spcPct val="90000"/>
              </a:lnSpc>
              <a:spcBef>
                <a:spcPts val="1400"/>
              </a:spcBef>
              <a:spcAft>
                <a:spcPts val="0"/>
              </a:spcAft>
              <a:buSzPts val="2000"/>
              <a:buChar char=" "/>
            </a:pPr>
            <a:r>
              <a:rPr b="1" i="0" lang="en-IN">
                <a:solidFill>
                  <a:srgbClr val="000000"/>
                </a:solidFill>
              </a:rPr>
              <a:t>Cost optimization: </a:t>
            </a:r>
            <a:endParaRPr b="1">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Reviewing the entire business operation and identifying areas for cost optimization to sustain in the price war and remain competitive.</a:t>
            </a:r>
            <a:endParaRPr>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Developing a robust and efficient supply chain to ensure timely delivery of products and to minimize delays, lost or damaged items.</a:t>
            </a:r>
            <a:endParaRPr/>
          </a:p>
          <a:p>
            <a:pPr indent="-127000" lvl="0" marL="91440" rtl="0" algn="l">
              <a:lnSpc>
                <a:spcPct val="90000"/>
              </a:lnSpc>
              <a:spcBef>
                <a:spcPts val="1400"/>
              </a:spcBef>
              <a:spcAft>
                <a:spcPts val="0"/>
              </a:spcAft>
              <a:buSzPts val="2000"/>
              <a:buChar char=" "/>
            </a:pPr>
            <a:r>
              <a:rPr b="1" i="0" lang="en-IN">
                <a:solidFill>
                  <a:srgbClr val="000000"/>
                </a:solidFill>
              </a:rPr>
              <a:t>Overall</a:t>
            </a:r>
            <a:r>
              <a:rPr b="1" lang="en-IN">
                <a:solidFill>
                  <a:srgbClr val="000000"/>
                </a:solidFill>
              </a:rPr>
              <a:t>:</a:t>
            </a:r>
            <a:endParaRPr b="1" i="0">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taking a holistic approach to addressing the business challenges, focusing on customer experience, innovation and diversifying product line, investing in marketing and branding, building strong partnerships and cost optimization could have helped Jabong to maintain its market share and remain competitive in the Indian e-commerce market.</a:t>
            </a:r>
            <a:endParaRPr>
              <a:solidFill>
                <a:srgbClr val="000000"/>
              </a:solidFill>
            </a:endParaRPr>
          </a:p>
          <a:p>
            <a:pPr indent="0" lvl="0" marL="91440" rtl="0" algn="l">
              <a:lnSpc>
                <a:spcPct val="90000"/>
              </a:lnSpc>
              <a:spcBef>
                <a:spcPts val="1400"/>
              </a:spcBef>
              <a:spcAft>
                <a:spcPts val="0"/>
              </a:spcAft>
              <a:buSzPts val="2000"/>
              <a:buNone/>
            </a:pPr>
            <a:r>
              <a:t/>
            </a:r>
            <a:endParaRPr/>
          </a:p>
        </p:txBody>
      </p:sp>
      <p:sp>
        <p:nvSpPr>
          <p:cNvPr id="245" name="Google Shape;245;p18"/>
          <p:cNvSpPr/>
          <p:nvPr/>
        </p:nvSpPr>
        <p:spPr>
          <a:xfrm>
            <a:off x="490396" y="0"/>
            <a:ext cx="5681271" cy="6858000"/>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8"/>
          <p:cNvSpPr/>
          <p:nvPr/>
        </p:nvSpPr>
        <p:spPr>
          <a:xfrm>
            <a:off x="6171667" y="0"/>
            <a:ext cx="5529937" cy="6857999"/>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927785" y="1766656"/>
            <a:ext cx="10058400" cy="209513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rgbClr val="3F3F3F"/>
              </a:buClr>
              <a:buSzPct val="100000"/>
              <a:buFont typeface="Calibri"/>
              <a:buNone/>
            </a:pPr>
            <a:r>
              <a:rPr b="1" lang="en-IN" sz="9600"/>
              <a:t>Thank you</a:t>
            </a:r>
            <a:r>
              <a:rPr lang="en-IN" sz="9600"/>
              <a:t> </a:t>
            </a:r>
            <a:br>
              <a:rPr lang="en-IN" sz="9600"/>
            </a:br>
            <a:r>
              <a:rPr lang="en-IN" sz="4000">
                <a:latin typeface="Teko"/>
                <a:ea typeface="Teko"/>
                <a:cs typeface="Teko"/>
                <a:sym typeface="Teko"/>
              </a:rPr>
              <a:t>FOR BEING PATIENT</a:t>
            </a:r>
            <a:br>
              <a:rPr lang="en-IN" sz="9600"/>
            </a:br>
            <a:r>
              <a:rPr lang="en-IN" sz="4000">
                <a:latin typeface="Teko"/>
                <a:ea typeface="Teko"/>
                <a:cs typeface="Teko"/>
                <a:sym typeface="Teko"/>
              </a:rPr>
              <a:t>WE ARE NOW OPEN FOR ANY QUETIONS YOU MAY HAVE</a:t>
            </a:r>
            <a:endParaRPr sz="9600"/>
          </a:p>
        </p:txBody>
      </p:sp>
      <p:sp>
        <p:nvSpPr>
          <p:cNvPr id="252" name="Google Shape;252;p19"/>
          <p:cNvSpPr txBox="1"/>
          <p:nvPr/>
        </p:nvSpPr>
        <p:spPr>
          <a:xfrm flipH="1">
            <a:off x="1949382" y="1058770"/>
            <a:ext cx="801520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000">
                <a:solidFill>
                  <a:srgbClr val="595959"/>
                </a:solidFill>
                <a:latin typeface="Teko"/>
                <a:ea typeface="Teko"/>
                <a:cs typeface="Teko"/>
                <a:sym typeface="Teko"/>
              </a:rPr>
              <a:t>AND LAST OF ALL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
          <p:cNvPicPr preferRelativeResize="0"/>
          <p:nvPr/>
        </p:nvPicPr>
        <p:blipFill rotWithShape="1">
          <a:blip r:embed="rId3">
            <a:alphaModFix/>
          </a:blip>
          <a:srcRect b="0" l="0" r="0" t="0"/>
          <a:stretch/>
        </p:blipFill>
        <p:spPr>
          <a:xfrm>
            <a:off x="3903965" y="2212866"/>
            <a:ext cx="4384065" cy="1340102"/>
          </a:xfrm>
          <a:prstGeom prst="rect">
            <a:avLst/>
          </a:prstGeom>
          <a:noFill/>
          <a:ln>
            <a:noFill/>
          </a:ln>
        </p:spPr>
      </p:pic>
      <p:sp>
        <p:nvSpPr>
          <p:cNvPr id="111" name="Google Shape;111;p2"/>
          <p:cNvSpPr/>
          <p:nvPr/>
        </p:nvSpPr>
        <p:spPr>
          <a:xfrm>
            <a:off x="2344005" y="383740"/>
            <a:ext cx="7169646"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6600" u="none" cap="none" strike="noStrike">
                <a:solidFill>
                  <a:srgbClr val="FFFFFF"/>
                </a:solidFill>
                <a:latin typeface="Teko"/>
                <a:ea typeface="Teko"/>
                <a:cs typeface="Teko"/>
                <a:sym typeface="Teko"/>
              </a:rPr>
              <a:t>DETAILED ANALYSIS ON WHY</a:t>
            </a:r>
            <a:endParaRPr/>
          </a:p>
        </p:txBody>
      </p:sp>
      <p:sp>
        <p:nvSpPr>
          <p:cNvPr id="112" name="Google Shape;112;p2"/>
          <p:cNvSpPr/>
          <p:nvPr/>
        </p:nvSpPr>
        <p:spPr>
          <a:xfrm>
            <a:off x="4229098" y="3424136"/>
            <a:ext cx="37338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7200" u="none" cap="none" strike="noStrike">
                <a:solidFill>
                  <a:srgbClr val="FFFFFF"/>
                </a:solidFill>
                <a:latin typeface="Teko"/>
                <a:ea typeface="Teko"/>
                <a:cs typeface="Teko"/>
                <a:sym typeface="Teko"/>
              </a:rPr>
              <a:t>FAILED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Teko"/>
              <a:buNone/>
            </a:pPr>
            <a:r>
              <a:rPr lang="en-IN" sz="4000">
                <a:latin typeface="Teko"/>
                <a:ea typeface="Teko"/>
                <a:cs typeface="Teko"/>
                <a:sym typeface="Teko"/>
              </a:rPr>
              <a:t>KEY POINTS</a:t>
            </a:r>
            <a:endParaRPr sz="4000">
              <a:latin typeface="Teko"/>
              <a:ea typeface="Teko"/>
              <a:cs typeface="Teko"/>
              <a:sym typeface="Teko"/>
            </a:endParaRPr>
          </a:p>
        </p:txBody>
      </p:sp>
      <p:sp>
        <p:nvSpPr>
          <p:cNvPr id="118" name="Google Shape;118;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IN"/>
              <a:t>1) TEAM</a:t>
            </a:r>
            <a:endParaRPr/>
          </a:p>
          <a:p>
            <a:pPr indent="-127000" lvl="0" marL="91440" rtl="0" algn="l">
              <a:lnSpc>
                <a:spcPct val="90000"/>
              </a:lnSpc>
              <a:spcBef>
                <a:spcPts val="1400"/>
              </a:spcBef>
              <a:spcAft>
                <a:spcPts val="0"/>
              </a:spcAft>
              <a:buSzPts val="2000"/>
              <a:buChar char=" "/>
            </a:pPr>
            <a:r>
              <a:rPr lang="en-IN"/>
              <a:t>2) ABOUT JABONG</a:t>
            </a:r>
            <a:endParaRPr/>
          </a:p>
          <a:p>
            <a:pPr indent="-127000" lvl="0" marL="91440" rtl="0" algn="l">
              <a:lnSpc>
                <a:spcPct val="90000"/>
              </a:lnSpc>
              <a:spcBef>
                <a:spcPts val="1400"/>
              </a:spcBef>
              <a:spcAft>
                <a:spcPts val="0"/>
              </a:spcAft>
              <a:buSzPts val="2000"/>
              <a:buChar char=" "/>
            </a:pPr>
            <a:r>
              <a:rPr lang="en-IN"/>
              <a:t>3) ABOUT JABONG MARKET</a:t>
            </a:r>
            <a:endParaRPr/>
          </a:p>
          <a:p>
            <a:pPr indent="-127000" lvl="0" marL="91440" rtl="0" algn="l">
              <a:lnSpc>
                <a:spcPct val="90000"/>
              </a:lnSpc>
              <a:spcBef>
                <a:spcPts val="1400"/>
              </a:spcBef>
              <a:spcAft>
                <a:spcPts val="0"/>
              </a:spcAft>
              <a:buSzPts val="2000"/>
              <a:buChar char=" "/>
            </a:pPr>
            <a:r>
              <a:rPr lang="en-IN"/>
              <a:t>4) JABONG FAILURE CAUSE AND EFFECT ANALYSIS </a:t>
            </a:r>
            <a:endParaRPr/>
          </a:p>
          <a:p>
            <a:pPr indent="-127000" lvl="0" marL="91440" rtl="0" algn="l">
              <a:lnSpc>
                <a:spcPct val="90000"/>
              </a:lnSpc>
              <a:spcBef>
                <a:spcPts val="1400"/>
              </a:spcBef>
              <a:spcAft>
                <a:spcPts val="0"/>
              </a:spcAft>
              <a:buSzPts val="2000"/>
              <a:buChar char=" "/>
            </a:pPr>
            <a:r>
              <a:rPr lang="en-IN"/>
              <a:t>5) WHAT COULD BE DONE DIFFERENTLY </a:t>
            </a:r>
            <a:endParaRPr/>
          </a:p>
        </p:txBody>
      </p:sp>
      <p:sp>
        <p:nvSpPr>
          <p:cNvPr id="119" name="Google Shape;119;p3"/>
          <p:cNvSpPr/>
          <p:nvPr/>
        </p:nvSpPr>
        <p:spPr>
          <a:xfrm flipH="1">
            <a:off x="314354" y="270980"/>
            <a:ext cx="5781645" cy="6455996"/>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0" name="Google Shape;120;p3"/>
          <p:cNvSpPr/>
          <p:nvPr/>
        </p:nvSpPr>
        <p:spPr>
          <a:xfrm>
            <a:off x="6095999" y="296380"/>
            <a:ext cx="5781645" cy="6455996"/>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Teko"/>
              <a:buNone/>
            </a:pPr>
            <a:r>
              <a:rPr lang="en-IN" sz="4000">
                <a:latin typeface="Teko"/>
                <a:ea typeface="Teko"/>
                <a:cs typeface="Teko"/>
                <a:sym typeface="Teko"/>
              </a:rPr>
              <a:t>OUR TEAM MEMBERS</a:t>
            </a:r>
            <a:endParaRPr sz="4000">
              <a:latin typeface="Teko"/>
              <a:ea typeface="Teko"/>
              <a:cs typeface="Teko"/>
              <a:sym typeface="Teko"/>
            </a:endParaRPr>
          </a:p>
        </p:txBody>
      </p:sp>
      <p:pic>
        <p:nvPicPr>
          <p:cNvPr descr="Group of men with solid fill" id="126" name="Google Shape;126;p4"/>
          <p:cNvPicPr preferRelativeResize="0"/>
          <p:nvPr>
            <p:ph idx="1" type="body"/>
          </p:nvPr>
        </p:nvPicPr>
        <p:blipFill rotWithShape="1">
          <a:blip r:embed="rId3">
            <a:alphaModFix/>
          </a:blip>
          <a:srcRect b="0" l="0" r="0" t="0"/>
          <a:stretch/>
        </p:blipFill>
        <p:spPr>
          <a:xfrm>
            <a:off x="10767558" y="1023607"/>
            <a:ext cx="914400" cy="914400"/>
          </a:xfrm>
          <a:prstGeom prst="rect">
            <a:avLst/>
          </a:prstGeom>
          <a:noFill/>
          <a:ln>
            <a:noFill/>
          </a:ln>
        </p:spPr>
      </p:pic>
      <p:sp>
        <p:nvSpPr>
          <p:cNvPr id="127" name="Google Shape;127;p4"/>
          <p:cNvSpPr/>
          <p:nvPr/>
        </p:nvSpPr>
        <p:spPr>
          <a:xfrm>
            <a:off x="556257" y="2514600"/>
            <a:ext cx="1828800" cy="1828800"/>
          </a:xfrm>
          <a:prstGeom prst="ellipse">
            <a:avLst/>
          </a:prstGeom>
          <a:solidFill>
            <a:schemeClr val="accent6"/>
          </a:solidFill>
          <a:ln cap="flat" cmpd="sng" w="15875">
            <a:solidFill>
              <a:srgbClr val="6C74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4"/>
          <p:cNvSpPr/>
          <p:nvPr/>
        </p:nvSpPr>
        <p:spPr>
          <a:xfrm>
            <a:off x="3692675" y="2514600"/>
            <a:ext cx="1828800" cy="1828800"/>
          </a:xfrm>
          <a:prstGeom prst="ellipse">
            <a:avLst/>
          </a:prstGeom>
          <a:solidFill>
            <a:schemeClr val="accent6"/>
          </a:solidFill>
          <a:ln cap="flat" cmpd="sng" w="15875">
            <a:solidFill>
              <a:srgbClr val="6C74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4"/>
          <p:cNvSpPr/>
          <p:nvPr/>
        </p:nvSpPr>
        <p:spPr>
          <a:xfrm>
            <a:off x="6829093" y="2514600"/>
            <a:ext cx="1828800" cy="1828800"/>
          </a:xfrm>
          <a:prstGeom prst="ellipse">
            <a:avLst/>
          </a:prstGeom>
          <a:solidFill>
            <a:schemeClr val="accent6"/>
          </a:solidFill>
          <a:ln cap="flat" cmpd="sng" w="15875">
            <a:solidFill>
              <a:srgbClr val="6C74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4"/>
          <p:cNvSpPr/>
          <p:nvPr/>
        </p:nvSpPr>
        <p:spPr>
          <a:xfrm>
            <a:off x="9806943" y="2514600"/>
            <a:ext cx="1828800" cy="1828800"/>
          </a:xfrm>
          <a:prstGeom prst="ellipse">
            <a:avLst/>
          </a:prstGeom>
          <a:solidFill>
            <a:schemeClr val="accent6"/>
          </a:solidFill>
          <a:ln cap="flat" cmpd="sng" w="15875">
            <a:solidFill>
              <a:srgbClr val="6C74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b="39826" l="20370" r="22484" t="26880"/>
          <a:stretch/>
        </p:blipFill>
        <p:spPr>
          <a:xfrm>
            <a:off x="556258" y="2514600"/>
            <a:ext cx="1828800" cy="1828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2" name="Google Shape;132;p4"/>
          <p:cNvPicPr preferRelativeResize="0"/>
          <p:nvPr/>
        </p:nvPicPr>
        <p:blipFill rotWithShape="1">
          <a:blip r:embed="rId5">
            <a:alphaModFix/>
          </a:blip>
          <a:srcRect b="0" l="0" r="0" t="0"/>
          <a:stretch/>
        </p:blipFill>
        <p:spPr>
          <a:xfrm>
            <a:off x="3692674" y="2514600"/>
            <a:ext cx="1828799" cy="1828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3" name="Google Shape;133;p4"/>
          <p:cNvPicPr preferRelativeResize="0"/>
          <p:nvPr/>
        </p:nvPicPr>
        <p:blipFill rotWithShape="1">
          <a:blip r:embed="rId6">
            <a:alphaModFix/>
          </a:blip>
          <a:srcRect b="0" l="0" r="0" t="0"/>
          <a:stretch/>
        </p:blipFill>
        <p:spPr>
          <a:xfrm>
            <a:off x="6866406" y="2514600"/>
            <a:ext cx="1754173" cy="1828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34" name="Google Shape;134;p4"/>
          <p:cNvPicPr preferRelativeResize="0"/>
          <p:nvPr/>
        </p:nvPicPr>
        <p:blipFill rotWithShape="1">
          <a:blip r:embed="rId7">
            <a:alphaModFix/>
          </a:blip>
          <a:srcRect b="0" l="0" r="0" t="0"/>
          <a:stretch/>
        </p:blipFill>
        <p:spPr>
          <a:xfrm>
            <a:off x="9806942" y="2523067"/>
            <a:ext cx="1828800" cy="18288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35" name="Google Shape;135;p4"/>
          <p:cNvSpPr txBox="1"/>
          <p:nvPr/>
        </p:nvSpPr>
        <p:spPr>
          <a:xfrm>
            <a:off x="184826" y="4912468"/>
            <a:ext cx="24124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4"/>
          <p:cNvSpPr txBox="1"/>
          <p:nvPr/>
        </p:nvSpPr>
        <p:spPr>
          <a:xfrm>
            <a:off x="184827" y="4912468"/>
            <a:ext cx="25414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Teko"/>
                <a:ea typeface="Teko"/>
                <a:cs typeface="Teko"/>
                <a:sym typeface="Teko"/>
              </a:rPr>
              <a:t>KANANI RAJ</a:t>
            </a:r>
            <a:endParaRPr/>
          </a:p>
        </p:txBody>
      </p:sp>
      <p:sp>
        <p:nvSpPr>
          <p:cNvPr id="137" name="Google Shape;137;p4"/>
          <p:cNvSpPr txBox="1"/>
          <p:nvPr/>
        </p:nvSpPr>
        <p:spPr>
          <a:xfrm>
            <a:off x="3234627" y="4912468"/>
            <a:ext cx="289185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Teko"/>
                <a:ea typeface="Teko"/>
                <a:cs typeface="Teko"/>
                <a:sym typeface="Teko"/>
              </a:rPr>
              <a:t>JOGENDRA SINGH MERTIYA</a:t>
            </a:r>
            <a:endParaRPr/>
          </a:p>
        </p:txBody>
      </p:sp>
      <p:sp>
        <p:nvSpPr>
          <p:cNvPr id="138" name="Google Shape;138;p4"/>
          <p:cNvSpPr txBox="1"/>
          <p:nvPr/>
        </p:nvSpPr>
        <p:spPr>
          <a:xfrm>
            <a:off x="6829093" y="4912468"/>
            <a:ext cx="195092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Teko"/>
                <a:ea typeface="Teko"/>
                <a:cs typeface="Teko"/>
                <a:sym typeface="Teko"/>
              </a:rPr>
              <a:t>ANUBHAB DEBNATH</a:t>
            </a:r>
            <a:endParaRPr/>
          </a:p>
        </p:txBody>
      </p:sp>
      <p:sp>
        <p:nvSpPr>
          <p:cNvPr id="139" name="Google Shape;139;p4"/>
          <p:cNvSpPr txBox="1"/>
          <p:nvPr/>
        </p:nvSpPr>
        <p:spPr>
          <a:xfrm>
            <a:off x="9600672" y="4912468"/>
            <a:ext cx="23337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Teko"/>
                <a:ea typeface="Teko"/>
                <a:cs typeface="Teko"/>
                <a:sym typeface="Teko"/>
              </a:rPr>
              <a:t>PIKESH TIWARI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1066800" y="0"/>
            <a:ext cx="10058400" cy="16093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eko"/>
              <a:buNone/>
            </a:pPr>
            <a:r>
              <a:rPr lang="en-IN">
                <a:latin typeface="Teko"/>
                <a:ea typeface="Teko"/>
                <a:cs typeface="Teko"/>
                <a:sym typeface="Teko"/>
              </a:rPr>
              <a:t>WHAT WAS JABONG?</a:t>
            </a:r>
            <a:endParaRPr/>
          </a:p>
        </p:txBody>
      </p:sp>
      <p:sp>
        <p:nvSpPr>
          <p:cNvPr id="145" name="Google Shape;145;p5"/>
          <p:cNvSpPr txBox="1"/>
          <p:nvPr>
            <p:ph idx="1" type="body"/>
          </p:nvPr>
        </p:nvSpPr>
        <p:spPr>
          <a:xfrm>
            <a:off x="1066800" y="1359552"/>
            <a:ext cx="10058400" cy="170358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114300" lvl="0" marL="91440" rtl="0" algn="just">
              <a:lnSpc>
                <a:spcPct val="90000"/>
              </a:lnSpc>
              <a:spcBef>
                <a:spcPts val="1400"/>
              </a:spcBef>
              <a:spcAft>
                <a:spcPts val="0"/>
              </a:spcAft>
              <a:buSzPts val="1800"/>
              <a:buChar char=" "/>
            </a:pPr>
            <a:r>
              <a:rPr b="0" i="0" lang="en-IN" sz="1800">
                <a:solidFill>
                  <a:srgbClr val="000000"/>
                </a:solidFill>
              </a:rPr>
              <a:t>Jabong was an Indian online fashion and lifestyle retailer e-commerce portal founded by Praveen Sinha, Lakshmi Potluri, Arun Chandra Mohan and Manu Kumar Jain that was founded in 2012. It was headquartered in Gurugram, India and operated in multiple countries including India, United Kingdom, and United States.</a:t>
            </a:r>
            <a:endParaRPr sz="1800">
              <a:solidFill>
                <a:srgbClr val="000000"/>
              </a:solidFill>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
        <p:nvSpPr>
          <p:cNvPr id="146" name="Google Shape;146;p5"/>
          <p:cNvSpPr/>
          <p:nvPr/>
        </p:nvSpPr>
        <p:spPr>
          <a:xfrm>
            <a:off x="6025362" y="125743"/>
            <a:ext cx="5832163" cy="6526039"/>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5"/>
          <p:cNvSpPr/>
          <p:nvPr/>
        </p:nvSpPr>
        <p:spPr>
          <a:xfrm>
            <a:off x="334475" y="125742"/>
            <a:ext cx="5690887" cy="6526039"/>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8" name="Google Shape;148;p5"/>
          <p:cNvPicPr preferRelativeResize="0"/>
          <p:nvPr/>
        </p:nvPicPr>
        <p:blipFill rotWithShape="1">
          <a:blip r:embed="rId3">
            <a:alphaModFix/>
          </a:blip>
          <a:srcRect b="0" l="0" r="0" t="0"/>
          <a:stretch/>
        </p:blipFill>
        <p:spPr>
          <a:xfrm>
            <a:off x="1307977" y="2843153"/>
            <a:ext cx="9817223" cy="33823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idx="1" type="body"/>
          </p:nvPr>
        </p:nvSpPr>
        <p:spPr>
          <a:xfrm>
            <a:off x="878186" y="2019580"/>
            <a:ext cx="10058400" cy="4050792"/>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0" i="0" lang="en-IN">
                <a:solidFill>
                  <a:srgbClr val="000000"/>
                </a:solidFill>
              </a:rPr>
              <a:t>In March 2013, Jabong was dispatching over 6,000 orders a day. According to </a:t>
            </a:r>
            <a:r>
              <a:rPr b="0" i="0" lang="en-IN" u="sng">
                <a:solidFill>
                  <a:srgbClr val="3366CC"/>
                </a:solidFill>
                <a:hlinkClick r:id="rId3">
                  <a:extLst>
                    <a:ext uri="{A12FA001-AC4F-418D-AE19-62706E023703}">
                      <ahyp:hlinkClr val="tx"/>
                    </a:ext>
                  </a:extLst>
                </a:hlinkClick>
              </a:rPr>
              <a:t>The Economist</a:t>
            </a:r>
            <a:r>
              <a:rPr b="0" i="0" lang="en-IN">
                <a:solidFill>
                  <a:srgbClr val="000000"/>
                </a:solidFill>
              </a:rPr>
              <a:t>, Jabong clocked gross sales of around 100 –150 US million Dollars in 2012.</a:t>
            </a:r>
            <a:endParaRPr>
              <a:solidFill>
                <a:srgbClr val="000000"/>
              </a:solidFill>
            </a:endParaRPr>
          </a:p>
          <a:p>
            <a:pPr indent="-127000" lvl="0" marL="91440" rtl="0" algn="l">
              <a:lnSpc>
                <a:spcPct val="90000"/>
              </a:lnSpc>
              <a:spcBef>
                <a:spcPts val="1400"/>
              </a:spcBef>
              <a:spcAft>
                <a:spcPts val="0"/>
              </a:spcAft>
              <a:buSzPts val="2000"/>
              <a:buChar char=" "/>
            </a:pPr>
            <a:r>
              <a:rPr b="0" i="0" lang="en-IN">
                <a:solidFill>
                  <a:srgbClr val="000000"/>
                </a:solidFill>
              </a:rPr>
              <a:t>As per a Rocket Internet investor presentation, Jabong had a net revenue of 32.6 million euros in Q1 2016, up 14% from 28.6 million euros in the year-ago period. For FY2015, its revenues were at 122.1 million euros In September 2017</a:t>
            </a:r>
            <a:endParaRPr/>
          </a:p>
          <a:p>
            <a:pPr indent="0" lvl="0" marL="91440" rtl="0" algn="l">
              <a:lnSpc>
                <a:spcPct val="90000"/>
              </a:lnSpc>
              <a:spcBef>
                <a:spcPts val="1400"/>
              </a:spcBef>
              <a:spcAft>
                <a:spcPts val="0"/>
              </a:spcAft>
              <a:buSzPts val="2000"/>
              <a:buNone/>
            </a:pPr>
            <a:r>
              <a:t/>
            </a:r>
            <a:endParaRPr>
              <a:solidFill>
                <a:srgbClr val="000000"/>
              </a:solidFill>
              <a:latin typeface="Times New Roman"/>
              <a:ea typeface="Times New Roman"/>
              <a:cs typeface="Times New Roman"/>
              <a:sym typeface="Times New Roman"/>
            </a:endParaRPr>
          </a:p>
          <a:p>
            <a:pPr indent="-254000" lvl="0" marL="91440" rtl="0" algn="l">
              <a:lnSpc>
                <a:spcPct val="90000"/>
              </a:lnSpc>
              <a:spcBef>
                <a:spcPts val="1400"/>
              </a:spcBef>
              <a:spcAft>
                <a:spcPts val="0"/>
              </a:spcAft>
              <a:buSzPts val="4000"/>
              <a:buChar char=" "/>
            </a:pPr>
            <a:r>
              <a:rPr lang="en-IN" sz="4000">
                <a:solidFill>
                  <a:srgbClr val="343541"/>
                </a:solidFill>
                <a:latin typeface="Teko"/>
                <a:ea typeface="Teko"/>
                <a:cs typeface="Teko"/>
                <a:sym typeface="Teko"/>
              </a:rPr>
              <a:t>EMPLOYEES AND STACK-HOLDERS AND INVESTORS </a:t>
            </a:r>
            <a:endParaRPr sz="4000">
              <a:solidFill>
                <a:srgbClr val="343541"/>
              </a:solidFill>
              <a:latin typeface="Teko"/>
              <a:ea typeface="Teko"/>
              <a:cs typeface="Teko"/>
              <a:sym typeface="Teko"/>
            </a:endParaRPr>
          </a:p>
          <a:p>
            <a:pPr indent="-127000" lvl="0" marL="91440" rtl="0" algn="l">
              <a:lnSpc>
                <a:spcPct val="90000"/>
              </a:lnSpc>
              <a:spcBef>
                <a:spcPts val="1400"/>
              </a:spcBef>
              <a:spcAft>
                <a:spcPts val="0"/>
              </a:spcAft>
              <a:buSzPts val="2000"/>
              <a:buChar char=" "/>
            </a:pPr>
            <a:r>
              <a:rPr b="0" i="0" lang="en-IN">
                <a:solidFill>
                  <a:srgbClr val="000000"/>
                </a:solidFill>
              </a:rPr>
              <a:t>The company had over 1,500 employees and had a wide range of stakeholders including investors and shareholders.</a:t>
            </a:r>
            <a:endParaRPr>
              <a:solidFill>
                <a:srgbClr val="000000"/>
              </a:solidFill>
            </a:endParaRPr>
          </a:p>
          <a:p>
            <a:pPr indent="0" lvl="0" marL="91440" rtl="0" algn="l">
              <a:lnSpc>
                <a:spcPct val="90000"/>
              </a:lnSpc>
              <a:spcBef>
                <a:spcPts val="1400"/>
              </a:spcBef>
              <a:spcAft>
                <a:spcPts val="0"/>
              </a:spcAft>
              <a:buSzPts val="2000"/>
              <a:buNone/>
            </a:pPr>
            <a:r>
              <a:t/>
            </a:r>
            <a:endParaRPr/>
          </a:p>
        </p:txBody>
      </p:sp>
      <p:sp>
        <p:nvSpPr>
          <p:cNvPr id="154" name="Google Shape;154;p6"/>
          <p:cNvSpPr/>
          <p:nvPr/>
        </p:nvSpPr>
        <p:spPr>
          <a:xfrm>
            <a:off x="5922475" y="226337"/>
            <a:ext cx="5582971" cy="6249406"/>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6"/>
          <p:cNvSpPr/>
          <p:nvPr/>
        </p:nvSpPr>
        <p:spPr>
          <a:xfrm>
            <a:off x="477822" y="226337"/>
            <a:ext cx="5444653" cy="6249406"/>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Teko"/>
              <a:buNone/>
            </a:pPr>
            <a:r>
              <a:rPr lang="en-IN" sz="4000">
                <a:latin typeface="Teko"/>
                <a:ea typeface="Teko"/>
                <a:cs typeface="Teko"/>
                <a:sym typeface="Teko"/>
              </a:rPr>
              <a:t>FINANCIAL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txBox="1"/>
          <p:nvPr>
            <p:ph type="title"/>
          </p:nvPr>
        </p:nvSpPr>
        <p:spPr>
          <a:xfrm>
            <a:off x="1113826" y="1508386"/>
            <a:ext cx="10058400" cy="160934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43541"/>
              </a:buClr>
              <a:buSzPct val="100000"/>
              <a:buFont typeface="Teko"/>
              <a:buNone/>
            </a:pPr>
            <a:r>
              <a:rPr lang="en-IN" sz="4000">
                <a:solidFill>
                  <a:srgbClr val="343541"/>
                </a:solidFill>
                <a:latin typeface="Teko"/>
                <a:ea typeface="Teko"/>
                <a:cs typeface="Teko"/>
                <a:sym typeface="Teko"/>
              </a:rPr>
              <a:t>WHAT WAS JABONG’S REVENUE MODEL ?</a:t>
            </a:r>
            <a:br>
              <a:rPr lang="en-IN">
                <a:solidFill>
                  <a:srgbClr val="343541"/>
                </a:solidFill>
                <a:latin typeface="Helvetica Neue"/>
                <a:ea typeface="Helvetica Neue"/>
                <a:cs typeface="Helvetica Neue"/>
                <a:sym typeface="Helvetica Neue"/>
              </a:rPr>
            </a:br>
            <a:br>
              <a:rPr lang="en-IN">
                <a:solidFill>
                  <a:srgbClr val="000000"/>
                </a:solidFill>
                <a:latin typeface="Times New Roman"/>
                <a:ea typeface="Times New Roman"/>
                <a:cs typeface="Times New Roman"/>
                <a:sym typeface="Times New Roman"/>
              </a:rPr>
            </a:br>
            <a:br>
              <a:rPr lang="en-IN">
                <a:solidFill>
                  <a:srgbClr val="000000"/>
                </a:solidFill>
                <a:latin typeface="Times New Roman"/>
                <a:ea typeface="Times New Roman"/>
                <a:cs typeface="Times New Roman"/>
                <a:sym typeface="Times New Roman"/>
              </a:rPr>
            </a:br>
            <a:endParaRPr/>
          </a:p>
        </p:txBody>
      </p:sp>
      <p:sp>
        <p:nvSpPr>
          <p:cNvPr id="162" name="Google Shape;162;p7"/>
          <p:cNvSpPr txBox="1"/>
          <p:nvPr>
            <p:ph idx="1" type="body"/>
          </p:nvPr>
        </p:nvSpPr>
        <p:spPr>
          <a:xfrm>
            <a:off x="1113826" y="1875870"/>
            <a:ext cx="10058400" cy="4050792"/>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b="0" i="0" lang="en-IN">
                <a:solidFill>
                  <a:srgbClr val="000000"/>
                </a:solidFill>
              </a:rPr>
              <a:t>Jabong's revenue model was based on the sale of fashion and lifestyle products through its online platform.</a:t>
            </a:r>
            <a:endParaRPr/>
          </a:p>
          <a:p>
            <a:pPr indent="-127000" lvl="0" marL="91440" rtl="0" algn="just">
              <a:lnSpc>
                <a:spcPct val="90000"/>
              </a:lnSpc>
              <a:spcBef>
                <a:spcPts val="1400"/>
              </a:spcBef>
              <a:spcAft>
                <a:spcPts val="0"/>
              </a:spcAft>
              <a:buSzPts val="2000"/>
              <a:buChar char=" "/>
            </a:pPr>
            <a:r>
              <a:rPr b="0" i="0" lang="en-IN">
                <a:solidFill>
                  <a:srgbClr val="000000"/>
                </a:solidFill>
              </a:rPr>
              <a:t> The company offered a wide range of products including clothing, footwear, accessories, and home decor.</a:t>
            </a:r>
            <a:endParaRPr/>
          </a:p>
          <a:p>
            <a:pPr indent="-127000" lvl="0" marL="91440" rtl="0" algn="just">
              <a:lnSpc>
                <a:spcPct val="90000"/>
              </a:lnSpc>
              <a:spcBef>
                <a:spcPts val="1400"/>
              </a:spcBef>
              <a:spcAft>
                <a:spcPts val="0"/>
              </a:spcAft>
              <a:buSzPts val="2000"/>
              <a:buChar char=" "/>
            </a:pPr>
            <a:r>
              <a:rPr b="0" i="0" lang="en-IN">
                <a:solidFill>
                  <a:srgbClr val="000000"/>
                </a:solidFill>
              </a:rPr>
              <a:t>They also had a strong focus on providing customers with a personalized shopping experience by offering a wide range of options and a user-friendly website.</a:t>
            </a:r>
            <a:endParaRPr>
              <a:solidFill>
                <a:srgbClr val="000000"/>
              </a:solidFill>
            </a:endParaRPr>
          </a:p>
          <a:p>
            <a:pPr indent="-127000" lvl="0" marL="91440" rtl="0" algn="l">
              <a:lnSpc>
                <a:spcPct val="90000"/>
              </a:lnSpc>
              <a:spcBef>
                <a:spcPts val="1400"/>
              </a:spcBef>
              <a:spcAft>
                <a:spcPts val="0"/>
              </a:spcAft>
              <a:buSzPts val="2000"/>
              <a:buChar char=" "/>
            </a:pPr>
            <a:br>
              <a:rPr lang="en-I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
        <p:nvSpPr>
          <p:cNvPr id="163" name="Google Shape;163;p7"/>
          <p:cNvSpPr/>
          <p:nvPr/>
        </p:nvSpPr>
        <p:spPr>
          <a:xfrm>
            <a:off x="6025362" y="296380"/>
            <a:ext cx="5907608" cy="6330254"/>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7"/>
          <p:cNvSpPr/>
          <p:nvPr/>
        </p:nvSpPr>
        <p:spPr>
          <a:xfrm>
            <a:off x="259030" y="296380"/>
            <a:ext cx="5766332" cy="6330253"/>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title"/>
          </p:nvPr>
        </p:nvSpPr>
        <p:spPr>
          <a:xfrm>
            <a:off x="963159" y="1427702"/>
            <a:ext cx="10058400" cy="160934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43541"/>
              </a:buClr>
              <a:buSzPct val="100000"/>
              <a:buFont typeface="Teko"/>
              <a:buNone/>
            </a:pPr>
            <a:r>
              <a:rPr lang="en-IN">
                <a:solidFill>
                  <a:srgbClr val="343541"/>
                </a:solidFill>
                <a:latin typeface="Teko"/>
                <a:ea typeface="Teko"/>
                <a:cs typeface="Teko"/>
                <a:sym typeface="Teko"/>
              </a:rPr>
              <a:t>CUSTOMER ANALYSIS</a:t>
            </a:r>
            <a:br>
              <a:rPr lang="en-IN">
                <a:solidFill>
                  <a:srgbClr val="343541"/>
                </a:solidFill>
                <a:latin typeface="Helvetica Neue"/>
                <a:ea typeface="Helvetica Neue"/>
                <a:cs typeface="Helvetica Neue"/>
                <a:sym typeface="Helvetica Neue"/>
              </a:rPr>
            </a:br>
            <a:br>
              <a:rPr lang="en-IN">
                <a:solidFill>
                  <a:srgbClr val="343541"/>
                </a:solidFill>
                <a:latin typeface="Helvetica Neue"/>
                <a:ea typeface="Helvetica Neue"/>
                <a:cs typeface="Helvetica Neue"/>
                <a:sym typeface="Helvetica Neue"/>
              </a:rPr>
            </a:br>
            <a:br>
              <a:rPr lang="en-IN">
                <a:solidFill>
                  <a:srgbClr val="343541"/>
                </a:solidFill>
                <a:latin typeface="Helvetica Neue"/>
                <a:ea typeface="Helvetica Neue"/>
                <a:cs typeface="Helvetica Neue"/>
                <a:sym typeface="Helvetica Neue"/>
              </a:rPr>
            </a:br>
            <a:endParaRPr/>
          </a:p>
        </p:txBody>
      </p:sp>
      <p:sp>
        <p:nvSpPr>
          <p:cNvPr id="170" name="Google Shape;170;p8"/>
          <p:cNvSpPr txBox="1"/>
          <p:nvPr>
            <p:ph idx="1" type="body"/>
          </p:nvPr>
        </p:nvSpPr>
        <p:spPr>
          <a:xfrm>
            <a:off x="963159" y="1900951"/>
            <a:ext cx="10058400" cy="4050792"/>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b="0" i="0" lang="en-IN">
                <a:solidFill>
                  <a:srgbClr val="000000"/>
                </a:solidFill>
              </a:rPr>
              <a:t>In terms of customer analysis, Jabong primarily targeted the youth and young adult demographic in India and other countries. </a:t>
            </a:r>
            <a:endParaRPr/>
          </a:p>
          <a:p>
            <a:pPr indent="-127000" lvl="0" marL="91440" rtl="0" algn="just">
              <a:lnSpc>
                <a:spcPct val="90000"/>
              </a:lnSpc>
              <a:spcBef>
                <a:spcPts val="1400"/>
              </a:spcBef>
              <a:spcAft>
                <a:spcPts val="0"/>
              </a:spcAft>
              <a:buSzPts val="2000"/>
              <a:buChar char=" "/>
            </a:pPr>
            <a:r>
              <a:rPr b="0" i="0" lang="en-IN">
                <a:solidFill>
                  <a:srgbClr val="000000"/>
                </a:solidFill>
              </a:rPr>
              <a:t>The company also had a strong focus on providing customers with a wide range of options and a personalized shopping experience. </a:t>
            </a:r>
            <a:endParaRPr/>
          </a:p>
          <a:p>
            <a:pPr indent="-127000" lvl="0" marL="91440" rtl="0" algn="just">
              <a:lnSpc>
                <a:spcPct val="90000"/>
              </a:lnSpc>
              <a:spcBef>
                <a:spcPts val="1400"/>
              </a:spcBef>
              <a:spcAft>
                <a:spcPts val="0"/>
              </a:spcAft>
              <a:buSzPts val="2000"/>
              <a:buChar char=" "/>
            </a:pPr>
            <a:r>
              <a:rPr b="0" i="0" lang="en-IN">
                <a:solidFill>
                  <a:srgbClr val="000000"/>
                </a:solidFill>
              </a:rPr>
              <a:t>They also offered a wide range of payment options, including cash on delivery and easy returns, to cater to the needs of the Indian market.</a:t>
            </a:r>
            <a:endParaRPr>
              <a:solidFill>
                <a:srgbClr val="000000"/>
              </a:solidFill>
            </a:endParaRPr>
          </a:p>
          <a:p>
            <a:pPr indent="0" lvl="0" marL="91440" rtl="0" algn="l">
              <a:lnSpc>
                <a:spcPct val="90000"/>
              </a:lnSpc>
              <a:spcBef>
                <a:spcPts val="1400"/>
              </a:spcBef>
              <a:spcAft>
                <a:spcPts val="0"/>
              </a:spcAft>
              <a:buSzPts val="2400"/>
              <a:buNone/>
            </a:pPr>
            <a:r>
              <a:t/>
            </a:r>
            <a:endParaRPr sz="2400">
              <a:solidFill>
                <a:srgbClr val="000000"/>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
        <p:nvSpPr>
          <p:cNvPr id="171" name="Google Shape;171;p8"/>
          <p:cNvSpPr/>
          <p:nvPr/>
        </p:nvSpPr>
        <p:spPr>
          <a:xfrm>
            <a:off x="352080" y="264058"/>
            <a:ext cx="5819588" cy="6450595"/>
          </a:xfrm>
          <a:prstGeom prst="lef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8"/>
          <p:cNvSpPr/>
          <p:nvPr/>
        </p:nvSpPr>
        <p:spPr>
          <a:xfrm>
            <a:off x="6171668" y="264059"/>
            <a:ext cx="5668251" cy="6450593"/>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1050036" y="931298"/>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000"/>
              <a:buFont typeface="Teko"/>
              <a:buNone/>
            </a:pPr>
            <a:r>
              <a:rPr lang="en-IN" sz="4000">
                <a:solidFill>
                  <a:srgbClr val="000000"/>
                </a:solidFill>
                <a:latin typeface="Teko"/>
                <a:ea typeface="Teko"/>
                <a:cs typeface="Teko"/>
                <a:sym typeface="Teko"/>
              </a:rPr>
              <a:t>SOCIOECONOMIC FACTORS FACED BY JABONG</a:t>
            </a:r>
            <a:br>
              <a:rPr lang="en-IN">
                <a:solidFill>
                  <a:srgbClr val="000000"/>
                </a:solidFill>
                <a:latin typeface="Helvetica Neue"/>
                <a:ea typeface="Helvetica Neue"/>
                <a:cs typeface="Helvetica Neue"/>
                <a:sym typeface="Helvetica Neue"/>
              </a:rPr>
            </a:br>
            <a:endParaRPr/>
          </a:p>
        </p:txBody>
      </p:sp>
      <p:sp>
        <p:nvSpPr>
          <p:cNvPr id="178" name="Google Shape;178;p9"/>
          <p:cNvSpPr txBox="1"/>
          <p:nvPr>
            <p:ph idx="1" type="body"/>
          </p:nvPr>
        </p:nvSpPr>
        <p:spPr>
          <a:xfrm>
            <a:off x="1036320" y="1869253"/>
            <a:ext cx="10058400" cy="740782"/>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0" i="0" lang="en-IN">
                <a:solidFill>
                  <a:srgbClr val="000000"/>
                </a:solidFill>
              </a:rPr>
              <a:t>Jabong faced intense competition in the Indian e-commerce market, as well as challenges related to logistics and delivery infrastructure in India. </a:t>
            </a:r>
            <a:endParaRPr>
              <a:solidFill>
                <a:srgbClr val="000000"/>
              </a:solidFill>
            </a:endParaRPr>
          </a:p>
          <a:p>
            <a:pPr indent="0" lvl="0" marL="91440" rtl="0" algn="l">
              <a:lnSpc>
                <a:spcPct val="90000"/>
              </a:lnSpc>
              <a:spcBef>
                <a:spcPts val="1400"/>
              </a:spcBef>
              <a:spcAft>
                <a:spcPts val="0"/>
              </a:spcAft>
              <a:buSzPts val="2000"/>
              <a:buNone/>
            </a:pPr>
            <a:r>
              <a:t/>
            </a:r>
            <a:endParaRPr/>
          </a:p>
        </p:txBody>
      </p:sp>
      <p:pic>
        <p:nvPicPr>
          <p:cNvPr id="179" name="Google Shape;179;p9"/>
          <p:cNvPicPr preferRelativeResize="0"/>
          <p:nvPr/>
        </p:nvPicPr>
        <p:blipFill rotWithShape="1">
          <a:blip r:embed="rId3">
            <a:alphaModFix/>
          </a:blip>
          <a:srcRect b="0" l="0" r="0" t="0"/>
          <a:stretch/>
        </p:blipFill>
        <p:spPr>
          <a:xfrm>
            <a:off x="1063752" y="2688641"/>
            <a:ext cx="10058400" cy="3383686"/>
          </a:xfrm>
          <a:prstGeom prst="rect">
            <a:avLst/>
          </a:prstGeom>
          <a:noFill/>
          <a:ln>
            <a:noFill/>
          </a:ln>
        </p:spPr>
      </p:pic>
      <p:sp>
        <p:nvSpPr>
          <p:cNvPr id="180" name="Google Shape;180;p9"/>
          <p:cNvSpPr/>
          <p:nvPr/>
        </p:nvSpPr>
        <p:spPr>
          <a:xfrm flipH="1">
            <a:off x="238910" y="0"/>
            <a:ext cx="5857089"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9"/>
          <p:cNvSpPr/>
          <p:nvPr/>
        </p:nvSpPr>
        <p:spPr>
          <a:xfrm>
            <a:off x="6102095" y="0"/>
            <a:ext cx="5844898" cy="6858000"/>
          </a:xfrm>
          <a:prstGeom prst="rightBracket">
            <a:avLst>
              <a:gd fmla="val 8333"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2023-01-20T02:45:00Z</dcterms:created>
  <dc:creator>kanani raj</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2023-01-20T02:45:00Z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7b4bf07f-80f7-401c-a03f-0616f06e0b2c</vt:lpwstr>
  </property>
  <property fmtid="{D5CDD505-2E9C-101B-9397-08002B2CF9AE}" pid="7" name="MSIP_Label_defa4170-0d19-0005-0004-bc88714345d2_ActionId">
    <vt:lpwstr>4d78188a-fd78-4cda-96cd-a38ee5d4cbfa</vt:lpwstr>
  </property>
  <property fmtid="{D5CDD505-2E9C-101B-9397-08002B2CF9AE}" pid="8" name="MSIP_Label_defa4170-0d19-0005-0004-bc88714345d2_ContentBits">
    <vt:lpwstr>0</vt:lpwstr>
  </property>
</Properties>
</file>